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0" r:id="rId2"/>
    <p:sldId id="266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</p:sldIdLst>
  <p:sldSz cx="9144000" cy="6858000" type="screen4x3"/>
  <p:notesSz cx="6858000" cy="9144000"/>
  <p:defaultTextStyle>
    <a:defPPr>
      <a:defRPr lang="es-E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2C16"/>
    <a:srgbClr val="0C788E"/>
    <a:srgbClr val="025198"/>
    <a:srgbClr val="000099"/>
    <a:srgbClr val="1C1C1C"/>
    <a:srgbClr val="660066"/>
    <a:srgbClr val="000058"/>
    <a:srgbClr val="2E1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64" autoAdjust="0"/>
    <p:restoredTop sz="94652" autoAdjust="0"/>
  </p:normalViewPr>
  <p:slideViewPr>
    <p:cSldViewPr>
      <p:cViewPr>
        <p:scale>
          <a:sx n="100" d="100"/>
          <a:sy n="100" d="100"/>
        </p:scale>
        <p:origin x="2700" y="10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1.png>
</file>

<file path=ppt/media/image13.png>
</file>

<file path=ppt/media/image14.png>
</file>

<file path=ppt/media/image15.png>
</file>

<file path=ppt/media/image2.jpe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6A188-0E36-4084-B6C8-38A0CFFEF418}" type="datetimeFigureOut">
              <a:rPr lang="en-US" smtClean="0"/>
              <a:t>8/24/2016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C4BAB0-2CEA-40E4-A1B9-36D6AAA4F5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27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Pag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619672" y="3717032"/>
            <a:ext cx="7437512" cy="1656184"/>
          </a:xfrm>
          <a:prstGeom prst="rect">
            <a:avLst/>
          </a:prstGeom>
        </p:spPr>
        <p:txBody>
          <a:bodyPr anchor="t"/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7200" y="1600199"/>
            <a:ext cx="8229600" cy="2253151"/>
          </a:xfrm>
        </p:spPr>
        <p:txBody>
          <a:bodyPr/>
          <a:lstStyle>
            <a:lvl1pPr marL="0" indent="0" algn="r">
              <a:buNone/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2" y="3752850"/>
            <a:ext cx="1596300" cy="159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06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669827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49502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" y="54254"/>
            <a:ext cx="936346" cy="93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43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00"/>
          <a:stretch>
            <a:fillRect/>
          </a:stretch>
        </p:blipFill>
        <p:spPr bwMode="auto">
          <a:xfrm>
            <a:off x="0" y="6524625"/>
            <a:ext cx="91440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388" y="-18256"/>
            <a:ext cx="7118144" cy="1070992"/>
          </a:xfrm>
          <a:prstGeom prst="rect">
            <a:avLst/>
          </a:prstGeom>
        </p:spPr>
        <p:txBody>
          <a:bodyPr/>
          <a:lstStyle>
            <a:lvl1pPr>
              <a:defRPr sz="3600" b="0">
                <a:solidFill>
                  <a:schemeClr val="bg1"/>
                </a:solidFill>
                <a:latin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</a:defRPr>
            </a:lvl1pPr>
            <a:lvl2pPr>
              <a:defRPr>
                <a:latin typeface="Cambria" panose="02040503050406030204" pitchFamily="18" charset="0"/>
              </a:defRPr>
            </a:lvl2pPr>
            <a:lvl3pPr>
              <a:defRPr>
                <a:latin typeface="Cambria" panose="02040503050406030204" pitchFamily="18" charset="0"/>
              </a:defRPr>
            </a:lvl3pPr>
            <a:lvl4pPr>
              <a:defRPr>
                <a:latin typeface="Cambria" panose="02040503050406030204" pitchFamily="18" charset="0"/>
              </a:defRPr>
            </a:lvl4pPr>
            <a:lvl5pPr>
              <a:defRPr>
                <a:latin typeface="Cambria" panose="020405030504060302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4463"/>
            <a:ext cx="8388350" cy="360362"/>
          </a:xfrm>
          <a:prstGeom prst="rect">
            <a:avLst/>
          </a:prstGeom>
        </p:spPr>
        <p:txBody>
          <a:bodyPr/>
          <a:lstStyle>
            <a:lvl1pPr eaLnBrk="1" hangingPunct="1">
              <a:defRPr sz="1600" dirty="0" err="1" smtClean="0">
                <a:solidFill>
                  <a:schemeClr val="bg1"/>
                </a:solidFill>
                <a:latin typeface="Cambria" panose="02040503050406030204" pitchFamily="18" charset="0"/>
              </a:defRPr>
            </a:lvl1pPr>
          </a:lstStyle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8680450" y="6553200"/>
            <a:ext cx="539750" cy="419100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bg1"/>
                </a:solidFill>
                <a:latin typeface="Cambria" panose="02040503050406030204" pitchFamily="18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78E83518-0652-488C-9FA6-620FB1DBB6D9}" type="slidenum">
              <a:rPr lang="es-ES" altLang="en-US" sz="1600" b="0" smtClean="0"/>
              <a:pPr eaLnBrk="1" hangingPunct="1">
                <a:defRPr/>
              </a:pPr>
              <a:t>‹#›</a:t>
            </a:fld>
            <a:endParaRPr lang="es-ES" altLang="en-US" b="0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" y="60604"/>
            <a:ext cx="936346" cy="93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51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1752600" y="1669827"/>
            <a:ext cx="6858000" cy="2387600"/>
          </a:xfrm>
          <a:prstGeom prst="rect">
            <a:avLst/>
          </a:prstGeom>
        </p:spPr>
        <p:txBody>
          <a:bodyPr anchor="b"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6000" kern="1200">
                <a:solidFill>
                  <a:schemeClr val="tx2"/>
                </a:solidFill>
                <a:latin typeface="Cambria" panose="02040503050406030204" pitchFamily="18" charset="0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mbria" panose="02040503050406030204" pitchFamily="18" charset="0"/>
                <a:cs typeface="Arial" panose="020B060402020202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mbria" panose="02040503050406030204" pitchFamily="18" charset="0"/>
                <a:cs typeface="Arial" panose="020B060402020202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mbria" panose="02040503050406030204" pitchFamily="18" charset="0"/>
                <a:cs typeface="Arial" panose="020B060402020202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mbria" panose="02040503050406030204" pitchFamily="18" charset="0"/>
                <a:cs typeface="Arial" panose="020B060402020202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752600" y="4149502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0" y="76200"/>
            <a:ext cx="936346" cy="93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081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" y="60604"/>
            <a:ext cx="936346" cy="93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65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28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00"/>
          <a:stretch>
            <a:fillRect/>
          </a:stretch>
        </p:blipFill>
        <p:spPr bwMode="auto">
          <a:xfrm>
            <a:off x="0" y="6524625"/>
            <a:ext cx="91440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8682400" y="6559305"/>
            <a:ext cx="539750" cy="381000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bg1"/>
                </a:solidFill>
                <a:latin typeface="Cambria" panose="02040503050406030204" pitchFamily="18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78E83518-0652-488C-9FA6-620FB1DBB6D9}" type="slidenum">
              <a:rPr lang="es-ES" altLang="en-US" sz="1600" b="0" smtClean="0"/>
              <a:pPr eaLnBrk="1" hangingPunct="1">
                <a:defRPr/>
              </a:pPr>
              <a:t>‹#›</a:t>
            </a:fld>
            <a:endParaRPr lang="es-ES" altLang="en-US" b="0" dirty="0"/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0" y="6494463"/>
            <a:ext cx="8388350" cy="360362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bg1"/>
                </a:solidFill>
                <a:latin typeface="Cambria" panose="02040503050406030204" pitchFamily="18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ES" altLang="en-US" dirty="0" err="1"/>
              <a:t>Mumma</a:t>
            </a:r>
            <a:r>
              <a:rPr lang="es-ES" altLang="en-US" dirty="0"/>
              <a:t> Radar </a:t>
            </a:r>
            <a:r>
              <a:rPr lang="en-US" altLang="en-US" noProof="0" dirty="0"/>
              <a:t>Laboratory</a:t>
            </a:r>
            <a:r>
              <a:rPr lang="es-ES" altLang="en-US" dirty="0"/>
              <a:t> </a:t>
            </a:r>
            <a:r>
              <a:rPr lang="es-ES" altLang="en-US" sz="2000" dirty="0"/>
              <a:t>         </a:t>
            </a:r>
            <a:r>
              <a:rPr lang="es-ES" altLang="en-US" dirty="0"/>
              <a:t>www.radarlab.udayton.edu</a:t>
            </a:r>
            <a:r>
              <a:rPr lang="es-ES" altLang="en-US" sz="2000" dirty="0"/>
              <a:t>          </a:t>
            </a:r>
            <a:r>
              <a:rPr lang="es-ES" altLang="en-US" dirty="0"/>
              <a:t>radarlab@udayton.edu </a:t>
            </a:r>
            <a:endParaRPr lang="es-ES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64" r:id="rId3"/>
    <p:sldLayoutId id="2147483665" r:id="rId4"/>
    <p:sldLayoutId id="2147483662" r:id="rId5"/>
  </p:sldLayoutIdLst>
  <p:hf sldNum="0"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Cambria" panose="02040503050406030204" pitchFamily="18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mbria" panose="02040503050406030204" pitchFamily="18" charset="0"/>
          <a:cs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mbria" panose="02040503050406030204" pitchFamily="18" charset="0"/>
          <a:cs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mbria" panose="02040503050406030204" pitchFamily="18" charset="0"/>
          <a:cs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mbria" panose="02040503050406030204" pitchFamily="18" charset="0"/>
          <a:cs typeface="Arial" panose="020B060402020202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3"/>
          <p:cNvSpPr>
            <a:spLocks noGrp="1"/>
          </p:cNvSpPr>
          <p:nvPr>
            <p:ph type="title"/>
          </p:nvPr>
        </p:nvSpPr>
        <p:spPr>
          <a:xfrm>
            <a:off x="1619250" y="3716338"/>
            <a:ext cx="7437438" cy="1657350"/>
          </a:xfrm>
        </p:spPr>
        <p:txBody>
          <a:bodyPr/>
          <a:lstStyle/>
          <a:p>
            <a:pPr algn="ctr"/>
            <a:r>
              <a:rPr lang="en-US" altLang="en-US" dirty="0" smtClean="0"/>
              <a:t>Comprehensive </a:t>
            </a:r>
            <a:r>
              <a:rPr lang="en-US" altLang="en-US" dirty="0"/>
              <a:t>VHDL</a:t>
            </a:r>
            <a:br>
              <a:rPr lang="en-US" altLang="en-US" dirty="0"/>
            </a:br>
            <a:r>
              <a:rPr lang="en-US" altLang="en-US" dirty="0"/>
              <a:t> </a:t>
            </a:r>
            <a:r>
              <a:rPr lang="en-US" altLang="en-US" sz="2000" dirty="0" err="1"/>
              <a:t>Hamdi</a:t>
            </a:r>
            <a:r>
              <a:rPr lang="en-US" altLang="en-US" sz="2000" dirty="0"/>
              <a:t> </a:t>
            </a:r>
            <a:r>
              <a:rPr lang="en-US" altLang="en-US" sz="2000" dirty="0" err="1" smtClean="0"/>
              <a:t>Abdelbagi</a:t>
            </a:r>
            <a:r>
              <a:rPr lang="en-US" altLang="en-US" sz="2000" dirty="0" smtClean="0"/>
              <a:t/>
            </a:r>
            <a:br>
              <a:rPr lang="en-US" altLang="en-US" sz="2000" dirty="0" smtClean="0"/>
            </a:br>
            <a:r>
              <a:rPr lang="en-US" sz="2000" dirty="0"/>
              <a:t>Phone: (937) 830-7761 </a:t>
            </a:r>
            <a:br>
              <a:rPr lang="en-US" sz="2000" dirty="0"/>
            </a:br>
            <a:r>
              <a:rPr lang="en-US" sz="2000" dirty="0"/>
              <a:t>Email: abdelbagih1@udayton.edu</a:t>
            </a:r>
            <a:br>
              <a:rPr lang="en-US" sz="2000" dirty="0"/>
            </a:br>
            <a:endParaRPr lang="en-US" alt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FPGA Extra Feature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441727"/>
          </a:xfrm>
        </p:spPr>
        <p:txBody>
          <a:bodyPr/>
          <a:lstStyle/>
          <a:p>
            <a:r>
              <a:rPr lang="en-US" sz="2800" dirty="0"/>
              <a:t>In-system configurability</a:t>
            </a:r>
          </a:p>
          <a:p>
            <a:r>
              <a:rPr lang="en-US" sz="2800" dirty="0"/>
              <a:t>Start-up block, Oscillators</a:t>
            </a:r>
          </a:p>
          <a:p>
            <a:r>
              <a:rPr lang="en-US" sz="2800" dirty="0"/>
              <a:t>RAM/ROM/CAM-Content-addressable memory</a:t>
            </a:r>
          </a:p>
          <a:p>
            <a:pPr lvl="1"/>
            <a:r>
              <a:rPr lang="en-US" dirty="0"/>
              <a:t>Dedicated and/or distributed</a:t>
            </a:r>
          </a:p>
          <a:p>
            <a:r>
              <a:rPr lang="en-US" sz="2800" dirty="0"/>
              <a:t>PLLs and Clock-related feature</a:t>
            </a:r>
          </a:p>
          <a:p>
            <a:r>
              <a:rPr lang="en-US" sz="2800" dirty="0"/>
              <a:t>Specific high speed IO standard (LVDS, GTS (Global Three State)….)</a:t>
            </a:r>
          </a:p>
          <a:p>
            <a:r>
              <a:rPr lang="en-US" sz="2800" dirty="0"/>
              <a:t>Bus interface (PCI)</a:t>
            </a:r>
          </a:p>
          <a:p>
            <a:r>
              <a:rPr lang="en-US" sz="2800" dirty="0"/>
              <a:t>Embedded microprocessor cores</a:t>
            </a:r>
          </a:p>
          <a:p>
            <a:r>
              <a:rPr lang="en-US" sz="2800" dirty="0"/>
              <a:t>ETC…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87328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VHDL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r>
              <a:rPr lang="en-US" sz="1800" dirty="0"/>
              <a:t>Executable specification</a:t>
            </a:r>
          </a:p>
          <a:p>
            <a:pPr marL="857250" lvl="2" indent="0">
              <a:buNone/>
            </a:pPr>
            <a:r>
              <a:rPr lang="en-US" sz="1800" dirty="0"/>
              <a:t>Validate specs in system contact. Subcontract</a:t>
            </a:r>
          </a:p>
          <a:p>
            <a:pPr marL="857250" lvl="2" indent="0">
              <a:buNone/>
            </a:pPr>
            <a:endParaRPr lang="en-US" sz="1800" dirty="0"/>
          </a:p>
          <a:p>
            <a:pPr indent="-285750"/>
            <a:r>
              <a:rPr lang="en-US" sz="1800" dirty="0"/>
              <a:t>Functionality separated from implementation</a:t>
            </a:r>
          </a:p>
          <a:p>
            <a:pPr marL="57150" indent="0">
              <a:buNone/>
            </a:pPr>
            <a:r>
              <a:rPr lang="en-US" sz="1800" dirty="0"/>
              <a:t>	simulate early and fast. Mange complexity</a:t>
            </a:r>
          </a:p>
          <a:p>
            <a:pPr marL="57150" indent="0">
              <a:buNone/>
            </a:pPr>
            <a:endParaRPr lang="en-US" sz="1800" dirty="0"/>
          </a:p>
          <a:p>
            <a:pPr indent="-285750"/>
            <a:r>
              <a:rPr lang="en-US" sz="1800" dirty="0"/>
              <a:t>Explore design alternatives</a:t>
            </a:r>
          </a:p>
          <a:p>
            <a:pPr marL="57150" indent="0">
              <a:buNone/>
            </a:pPr>
            <a:r>
              <a:rPr lang="en-US" sz="1800" dirty="0"/>
              <a:t>	get feedback. Produce better design</a:t>
            </a:r>
          </a:p>
          <a:p>
            <a:pPr marL="57150" indent="0">
              <a:buNone/>
            </a:pPr>
            <a:endParaRPr lang="en-US" sz="1800" dirty="0"/>
          </a:p>
          <a:p>
            <a:pPr indent="-285750"/>
            <a:r>
              <a:rPr lang="en-US" sz="1800" dirty="0"/>
              <a:t>Automatic synthesis and test generation</a:t>
            </a:r>
          </a:p>
          <a:p>
            <a:pPr marL="57150" indent="0">
              <a:buNone/>
            </a:pPr>
            <a:r>
              <a:rPr lang="en-US" sz="1800" dirty="0"/>
              <a:t>	Increase productivity. Shorten time to market</a:t>
            </a:r>
          </a:p>
          <a:p>
            <a:pPr marL="57150" indent="0">
              <a:buNone/>
            </a:pPr>
            <a:endParaRPr lang="en-US" sz="1800" dirty="0"/>
          </a:p>
          <a:p>
            <a:pPr indent="-285750"/>
            <a:r>
              <a:rPr lang="en-US" sz="1800" dirty="0"/>
              <a:t>Protect your investment</a:t>
            </a:r>
          </a:p>
          <a:p>
            <a:pPr marL="57150" indent="0">
              <a:buNone/>
            </a:pPr>
            <a:endParaRPr lang="en-US" sz="1800" dirty="0"/>
          </a:p>
          <a:p>
            <a:pPr lvl="1"/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95320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VHDL World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75148"/>
            <a:ext cx="8229600" cy="5419315"/>
          </a:xfrm>
        </p:spPr>
        <p:txBody>
          <a:bodyPr/>
          <a:lstStyle/>
          <a:p>
            <a:r>
              <a:rPr lang="en-US"/>
              <a:t>VHDL </a:t>
            </a:r>
            <a:r>
              <a:rPr lang="en-US" dirty="0"/>
              <a:t>on </a:t>
            </a:r>
            <a:r>
              <a:rPr lang="en-US"/>
              <a:t>the internet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65483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understand the overall flow of VHDL project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Topics covered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entity, port and architecture 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Testbenches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Libraries and compilation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tool flows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11689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Design Entity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Examples:</a:t>
            </a:r>
          </a:p>
          <a:p>
            <a:pPr lvl="1"/>
            <a:r>
              <a:rPr lang="en-US" sz="1200" dirty="0"/>
              <a:t>Printed circuit board</a:t>
            </a:r>
          </a:p>
          <a:p>
            <a:pPr lvl="1"/>
            <a:r>
              <a:rPr lang="en-US" sz="1200" dirty="0"/>
              <a:t>Microprocessor</a:t>
            </a:r>
          </a:p>
          <a:p>
            <a:pPr lvl="1"/>
            <a:r>
              <a:rPr lang="en-US" sz="1200" dirty="0"/>
              <a:t>CPLD</a:t>
            </a:r>
          </a:p>
          <a:p>
            <a:pPr lvl="1"/>
            <a:r>
              <a:rPr lang="en-US" sz="1200" dirty="0"/>
              <a:t>Counter</a:t>
            </a:r>
          </a:p>
          <a:p>
            <a:pPr lvl="1"/>
            <a:r>
              <a:rPr lang="en-US" sz="1200" dirty="0"/>
              <a:t>AND gate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241425"/>
            <a:ext cx="4094660" cy="4662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837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Entity, Port and Architecture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295400"/>
            <a:ext cx="4381500" cy="3743325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1295400"/>
            <a:ext cx="3041966" cy="22002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27966" y="3733800"/>
            <a:ext cx="3276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Entity</a:t>
            </a:r>
          </a:p>
          <a:p>
            <a:r>
              <a:rPr lang="en-US" dirty="0"/>
              <a:t>	A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Port</a:t>
            </a:r>
          </a:p>
          <a:p>
            <a:r>
              <a:rPr lang="en-US" dirty="0"/>
              <a:t>	external connections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Architecture</a:t>
            </a:r>
          </a:p>
          <a:p>
            <a:r>
              <a:rPr lang="en-US" dirty="0"/>
              <a:t>	functionality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5105400" y="2286000"/>
            <a:ext cx="13716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105400" y="2743200"/>
            <a:ext cx="13716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543800" y="2514600"/>
            <a:ext cx="13716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765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Testbenches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534400" cy="5073427"/>
          </a:xfrm>
        </p:spPr>
        <p:txBody>
          <a:bodyPr/>
          <a:lstStyle/>
          <a:p>
            <a:r>
              <a:rPr lang="en-US" sz="1800" dirty="0" err="1"/>
              <a:t>Testbench</a:t>
            </a:r>
            <a:endParaRPr lang="en-US" sz="1800" dirty="0"/>
          </a:p>
          <a:p>
            <a:pPr lvl="1"/>
            <a:r>
              <a:rPr lang="en-US" sz="1800" dirty="0"/>
              <a:t>Any entity without ports</a:t>
            </a:r>
          </a:p>
          <a:p>
            <a:pPr marL="457200" lvl="1" indent="0">
              <a:buNone/>
            </a:pPr>
            <a:endParaRPr lang="en-US" sz="1800" dirty="0"/>
          </a:p>
          <a:p>
            <a:pPr indent="-285750"/>
            <a:r>
              <a:rPr lang="en-US" sz="1800" dirty="0"/>
              <a:t>Instantiation</a:t>
            </a:r>
          </a:p>
          <a:p>
            <a:pPr lvl="1"/>
            <a:r>
              <a:rPr lang="en-US" sz="1800" dirty="0"/>
              <a:t>The device under test</a:t>
            </a:r>
          </a:p>
          <a:p>
            <a:pPr lvl="1"/>
            <a:endParaRPr lang="en-US" sz="1800" dirty="0"/>
          </a:p>
          <a:p>
            <a:r>
              <a:rPr lang="en-US" sz="1800" dirty="0"/>
              <a:t>Signals</a:t>
            </a:r>
          </a:p>
          <a:p>
            <a:pPr lvl="1"/>
            <a:r>
              <a:rPr lang="en-US" sz="1800" dirty="0"/>
              <a:t>Wired connections</a:t>
            </a:r>
          </a:p>
          <a:p>
            <a:pPr lvl="1"/>
            <a:endParaRPr lang="en-US" sz="1800" dirty="0"/>
          </a:p>
          <a:p>
            <a:r>
              <a:rPr lang="en-US" sz="1800" dirty="0"/>
              <a:t>Stimulus</a:t>
            </a:r>
          </a:p>
          <a:p>
            <a:pPr lvl="1"/>
            <a:r>
              <a:rPr lang="en-US" sz="1800" dirty="0"/>
              <a:t>Process to drive inputs</a:t>
            </a:r>
          </a:p>
          <a:p>
            <a:pPr marL="57150" indent="0">
              <a:buNone/>
            </a:pPr>
            <a:r>
              <a:rPr lang="en-US" sz="1600" dirty="0"/>
              <a:t>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905000"/>
            <a:ext cx="4869915" cy="255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7324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Testbench</a:t>
            </a:r>
            <a:r>
              <a:rPr lang="en-US" dirty="0"/>
              <a:t>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445" y="1052513"/>
            <a:ext cx="8159109" cy="5348287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6855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Stimulus Process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Process statements execute sequentially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Sequential signal assignments schedule new value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Wait statements pause process</a:t>
            </a:r>
          </a:p>
          <a:p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1143968"/>
            <a:ext cx="3064042" cy="516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035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Compilation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701" y="1052736"/>
            <a:ext cx="7753831" cy="507365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570304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6060" y="210344"/>
            <a:ext cx="6999532" cy="627856"/>
          </a:xfrm>
        </p:spPr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800600"/>
          </a:xfrm>
        </p:spPr>
        <p:txBody>
          <a:bodyPr/>
          <a:lstStyle/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obtain general appreciation of what VHDL is, and how it is used in design process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Topics covered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What is VHDL?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History of VHDL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VHDL design flow and tools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SRAM-based FPGAs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Benefits of VHDL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VHDL resources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657637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Compilation 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sz="2000" dirty="0"/>
              <a:t>VHDL file 2 instantiates design unit from VHDL file 1</a:t>
            </a:r>
          </a:p>
          <a:p>
            <a:r>
              <a:rPr lang="en-US" sz="2000" dirty="0"/>
              <a:t>Compile VHDL file 1 into the library first 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057400"/>
            <a:ext cx="5212800" cy="396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270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Functional Simulation Flow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610600" cy="5073427"/>
          </a:xfrm>
        </p:spPr>
        <p:txBody>
          <a:bodyPr/>
          <a:lstStyle/>
          <a:p>
            <a:r>
              <a:rPr lang="en-US" sz="1800" dirty="0"/>
              <a:t>All simulators follow these steps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Most simulators support TCL scripting</a:t>
            </a:r>
          </a:p>
          <a:p>
            <a:pPr lvl="1"/>
            <a:r>
              <a:rPr lang="en-US" sz="1400" dirty="0"/>
              <a:t>TCL = Tool Command Language</a:t>
            </a:r>
          </a:p>
          <a:p>
            <a:pPr marL="457200" lvl="1" indent="0">
              <a:buNone/>
            </a:pPr>
            <a:endParaRPr lang="en-US" sz="1400" dirty="0"/>
          </a:p>
          <a:p>
            <a:r>
              <a:rPr lang="en-US" sz="1800" dirty="0"/>
              <a:t>Script automation improve productivity</a:t>
            </a:r>
          </a:p>
          <a:p>
            <a:pPr lvl="1"/>
            <a:r>
              <a:rPr lang="en-US" sz="1400" dirty="0"/>
              <a:t>Repeatable operation</a:t>
            </a:r>
          </a:p>
          <a:p>
            <a:pPr lvl="1"/>
            <a:r>
              <a:rPr lang="en-US" sz="1400" dirty="0"/>
              <a:t>Executable documentation</a:t>
            </a:r>
          </a:p>
          <a:p>
            <a:pPr lvl="1"/>
            <a:r>
              <a:rPr lang="en-US" sz="1400" dirty="0"/>
              <a:t>Saves time</a:t>
            </a:r>
          </a:p>
          <a:p>
            <a:pPr lvl="1"/>
            <a:endParaRPr lang="en-US" sz="1400" dirty="0"/>
          </a:p>
          <a:p>
            <a:pPr lvl="1"/>
            <a:endParaRPr lang="en-US" sz="1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819" y="1067772"/>
            <a:ext cx="3261901" cy="5333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557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Synthesis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r>
              <a:rPr lang="en-US" sz="1800" dirty="0"/>
              <a:t>Synthesis tool can be:</a:t>
            </a:r>
          </a:p>
          <a:p>
            <a:pPr lvl="1"/>
            <a:r>
              <a:rPr lang="en-US" sz="1800" dirty="0"/>
              <a:t>Stand alone	</a:t>
            </a:r>
          </a:p>
          <a:p>
            <a:pPr lvl="1"/>
            <a:r>
              <a:rPr lang="en-US" sz="1800" dirty="0"/>
              <a:t>Integrated with FPGA tool suite</a:t>
            </a:r>
          </a:p>
          <a:p>
            <a:r>
              <a:rPr lang="en-US" sz="1800" dirty="0"/>
              <a:t>Common feature include:</a:t>
            </a:r>
          </a:p>
          <a:p>
            <a:pPr lvl="1"/>
            <a:r>
              <a:rPr lang="en-US" sz="1800" dirty="0"/>
              <a:t>FSM optimization</a:t>
            </a:r>
          </a:p>
          <a:p>
            <a:pPr lvl="1"/>
            <a:r>
              <a:rPr lang="en-US" sz="1800" dirty="0"/>
              <a:t>Resource sharing</a:t>
            </a:r>
          </a:p>
          <a:p>
            <a:pPr lvl="1"/>
            <a:r>
              <a:rPr lang="en-US" sz="1800" dirty="0"/>
              <a:t>RTL view</a:t>
            </a:r>
          </a:p>
          <a:p>
            <a:pPr lvl="1"/>
            <a:r>
              <a:rPr lang="en-US" sz="1800" dirty="0"/>
              <a:t>Technology view</a:t>
            </a:r>
          </a:p>
          <a:p>
            <a:r>
              <a:rPr lang="en-US" sz="2200" dirty="0"/>
              <a:t>Synthesis can be scripted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968" y="1052736"/>
            <a:ext cx="3184564" cy="4351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964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Recommended  Design Style for </a:t>
            </a:r>
            <a:r>
              <a:rPr lang="en-US" sz="2800" dirty="0" err="1"/>
              <a:t>Sythesis</a:t>
            </a:r>
            <a:r>
              <a:rPr lang="en-US" sz="2800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348064"/>
          </a:xfrm>
        </p:spPr>
        <p:txBody>
          <a:bodyPr/>
          <a:lstStyle/>
          <a:p>
            <a:r>
              <a:rPr lang="en-US" sz="2400" dirty="0"/>
              <a:t>All storage is flip-flops with a single external clock</a:t>
            </a:r>
          </a:p>
          <a:p>
            <a:r>
              <a:rPr lang="en-US" sz="2400" dirty="0"/>
              <a:t>No combinational feedback loops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488" y="2438400"/>
            <a:ext cx="7476450" cy="323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7181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Timing Constraints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052737"/>
            <a:ext cx="8229600" cy="2528664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3581401"/>
            <a:ext cx="4986337" cy="28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28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FPGA implementation Flow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52736"/>
            <a:ext cx="7184092" cy="5348064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749675" y="1146399"/>
            <a:ext cx="4648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Tools are provided by FPGA vendor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Implementation can be scripted </a:t>
            </a:r>
          </a:p>
        </p:txBody>
      </p:sp>
    </p:spTree>
    <p:extLst>
      <p:ext uri="{BB962C8B-B14F-4D97-AF65-F5344CB8AC3E}">
        <p14:creationId xmlns:p14="http://schemas.microsoft.com/office/powerpoint/2010/main" val="143889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VHDL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257800"/>
          </a:xfrm>
        </p:spPr>
        <p:txBody>
          <a:bodyPr/>
          <a:lstStyle/>
          <a:p>
            <a:r>
              <a:rPr lang="en-US" sz="1800" dirty="0"/>
              <a:t>VHDL is VHSIC </a:t>
            </a:r>
            <a:r>
              <a:rPr lang="en-US" sz="1800" dirty="0" smtClean="0"/>
              <a:t>Hardware </a:t>
            </a:r>
            <a:r>
              <a:rPr lang="en-US" sz="1800" dirty="0"/>
              <a:t>Description Language </a:t>
            </a:r>
          </a:p>
          <a:p>
            <a:r>
              <a:rPr lang="en-US" sz="1800" dirty="0"/>
              <a:t>VHSIC = Very High Speed integrated Circuit</a:t>
            </a:r>
          </a:p>
          <a:p>
            <a:r>
              <a:rPr lang="en-US" sz="1800" dirty="0"/>
              <a:t>IEEE standard 1076, defined by Language Reference </a:t>
            </a:r>
            <a:r>
              <a:rPr lang="en-US" sz="1800" dirty="0" smtClean="0"/>
              <a:t>Manual</a:t>
            </a:r>
          </a:p>
          <a:p>
            <a:pPr lvl="1"/>
            <a:r>
              <a:rPr lang="en-US" sz="1400" dirty="0" smtClean="0"/>
              <a:t>All rights were given away be the DoD to the IEEE</a:t>
            </a:r>
            <a:endParaRPr lang="en-US" sz="1400" dirty="0"/>
          </a:p>
          <a:p>
            <a:r>
              <a:rPr lang="en-US" sz="1800" dirty="0"/>
              <a:t>1987 Publication of IEEE Standard 1076-1987</a:t>
            </a:r>
          </a:p>
          <a:p>
            <a:r>
              <a:rPr lang="en-US" sz="1800" dirty="0"/>
              <a:t>1994 -  Revised standard , VHDL 1076-1993</a:t>
            </a:r>
          </a:p>
          <a:p>
            <a:r>
              <a:rPr lang="en-US" sz="1800" dirty="0"/>
              <a:t>2000 – Revised edition incorporating </a:t>
            </a:r>
          </a:p>
          <a:p>
            <a:r>
              <a:rPr lang="en-US" sz="1800" dirty="0"/>
              <a:t>2002 – Revised edition incorporating 1076-2000 plus buffer port </a:t>
            </a:r>
            <a:r>
              <a:rPr lang="en-US" sz="1800" dirty="0" smtClean="0"/>
              <a:t>changes</a:t>
            </a:r>
          </a:p>
          <a:p>
            <a:endParaRPr lang="en-US" sz="1800" dirty="0"/>
          </a:p>
          <a:p>
            <a:pPr marL="400050" lvl="1" indent="0">
              <a:buNone/>
            </a:pPr>
            <a:r>
              <a:rPr lang="en-US" sz="1400" dirty="0" smtClean="0"/>
              <a:t>To use VHDL at all, you need to learn the language; but to use VHDL effectively you need to learn how tools especially synthesis too interpret your VHDL. </a:t>
            </a:r>
            <a:endParaRPr lang="en-US" sz="14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b="1" dirty="0"/>
              <a:t>Effective VHDL = Know VHDL + Know how tools interpret VHDL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40190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Flow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1052736"/>
            <a:ext cx="3811844" cy="776064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9" y="1981200"/>
            <a:ext cx="3735645" cy="1371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31" y="3352800"/>
            <a:ext cx="3770814" cy="14462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84936"/>
            <a:ext cx="4162425" cy="180952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038600" y="1244025"/>
            <a:ext cx="5105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Design </a:t>
            </a:r>
            <a:r>
              <a:rPr lang="en-US" sz="3200" dirty="0" smtClean="0"/>
              <a:t>Entry</a:t>
            </a:r>
            <a:r>
              <a:rPr lang="en-US" dirty="0" smtClean="0"/>
              <a:t> (Design RTL, </a:t>
            </a:r>
            <a:r>
              <a:rPr lang="en-US" dirty="0" err="1" smtClean="0"/>
              <a:t>testbench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038601" y="2553633"/>
            <a:ext cx="510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Simulation</a:t>
            </a:r>
            <a:r>
              <a:rPr lang="en-US" dirty="0" smtClean="0"/>
              <a:t>(verification, debugging)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62425" y="3827316"/>
            <a:ext cx="4981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Synthesis/Fitting</a:t>
            </a:r>
            <a:r>
              <a:rPr lang="en-US" dirty="0" smtClean="0"/>
              <a:t>(Deign, no TB) 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162425" y="5133624"/>
            <a:ext cx="4981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Hardware </a:t>
            </a:r>
            <a:r>
              <a:rPr lang="en-US" dirty="0" smtClean="0"/>
              <a:t>(</a:t>
            </a:r>
            <a:r>
              <a:rPr lang="en-US" dirty="0" err="1" smtClean="0"/>
              <a:t>bitstream</a:t>
            </a:r>
            <a:r>
              <a:rPr lang="en-US" dirty="0" smtClean="0"/>
              <a:t>, mask)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140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686800" cy="5441727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1800" b="1" dirty="0"/>
              <a:t>Design Capture: </a:t>
            </a:r>
          </a:p>
          <a:p>
            <a:pPr lvl="1"/>
            <a:r>
              <a:rPr lang="en-US" sz="1800" dirty="0"/>
              <a:t>Text editor, graphical entry, SM entry…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Simulator: </a:t>
            </a:r>
          </a:p>
          <a:p>
            <a:pPr lvl="1"/>
            <a:r>
              <a:rPr lang="en-US" sz="1800" dirty="0"/>
              <a:t>Simulation </a:t>
            </a:r>
            <a:r>
              <a:rPr lang="en-US" sz="1800" dirty="0" err="1"/>
              <a:t>testbench</a:t>
            </a:r>
            <a:r>
              <a:rPr lang="en-US" sz="1800" dirty="0"/>
              <a:t> (non-</a:t>
            </a:r>
            <a:r>
              <a:rPr lang="en-US" sz="1800" dirty="0" err="1"/>
              <a:t>synthesisable</a:t>
            </a:r>
            <a:r>
              <a:rPr lang="en-US" sz="1800" dirty="0"/>
              <a:t>) and design (</a:t>
            </a:r>
            <a:r>
              <a:rPr lang="en-US" sz="1800" dirty="0" err="1"/>
              <a:t>synthesisable</a:t>
            </a:r>
            <a:r>
              <a:rPr lang="en-US" sz="1800" dirty="0"/>
              <a:t>) to verify fictional correctness.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Synthesis Tool: </a:t>
            </a:r>
          </a:p>
          <a:p>
            <a:pPr lvl="1"/>
            <a:r>
              <a:rPr lang="en-US" sz="1800" dirty="0"/>
              <a:t>Translate </a:t>
            </a:r>
            <a:r>
              <a:rPr lang="en-US" sz="1800" dirty="0" err="1"/>
              <a:t>synthesisable</a:t>
            </a:r>
            <a:r>
              <a:rPr lang="en-US" sz="1800" dirty="0"/>
              <a:t> code into gate level netlist in chosen technology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Netlist Mapping: </a:t>
            </a:r>
          </a:p>
          <a:p>
            <a:pPr lvl="1"/>
            <a:r>
              <a:rPr lang="en-US" sz="1800" dirty="0"/>
              <a:t>R-Map gate level netlist to technology primitive cells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Place and Route: </a:t>
            </a:r>
          </a:p>
          <a:p>
            <a:pPr lvl="1"/>
            <a:r>
              <a:rPr lang="en-US" sz="1800" dirty="0"/>
              <a:t>Place cells on chip and route wiring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Time Analysis: </a:t>
            </a:r>
          </a:p>
          <a:p>
            <a:pPr lvl="1"/>
            <a:r>
              <a:rPr lang="en-US" sz="1800" dirty="0"/>
              <a:t>Analyze time “Static Timing Analysis”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Hardware: </a:t>
            </a:r>
          </a:p>
          <a:p>
            <a:pPr lvl="1"/>
            <a:r>
              <a:rPr lang="en-US" sz="1800" dirty="0"/>
              <a:t>Produce masks (application-specific integrated circuit (ASIC)), </a:t>
            </a:r>
            <a:r>
              <a:rPr lang="en-US" sz="1800" dirty="0" err="1"/>
              <a:t>bitstream</a:t>
            </a:r>
            <a:r>
              <a:rPr lang="en-US" sz="1800" dirty="0"/>
              <a:t> (FPGA)</a:t>
            </a:r>
          </a:p>
          <a:p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501747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SRAM-based FPGA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8044" y="1052513"/>
            <a:ext cx="8305112" cy="544195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04267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SRAM-based FPGA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1976" y="1142999"/>
            <a:ext cx="7684824" cy="491041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1024388" y="6089272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CLB: Configurable Logic Block</a:t>
            </a:r>
          </a:p>
        </p:txBody>
      </p:sp>
    </p:spTree>
    <p:extLst>
      <p:ext uri="{BB962C8B-B14F-4D97-AF65-F5344CB8AC3E}">
        <p14:creationId xmlns:p14="http://schemas.microsoft.com/office/powerpoint/2010/main" val="3710755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SRAM-FPGAs Typical Logic Block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799" y="1052513"/>
            <a:ext cx="5334001" cy="3367087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1801905" y="4474706"/>
            <a:ext cx="53340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Typical Logic Cell can include 1,2, or up to 4 registers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 Architecture is compromise: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Usually allergic to very wide combinational faction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/>
              <a:t>C-logic is wasted when too many FFs are used</a:t>
            </a:r>
          </a:p>
        </p:txBody>
      </p:sp>
    </p:spTree>
    <p:extLst>
      <p:ext uri="{BB962C8B-B14F-4D97-AF65-F5344CB8AC3E}">
        <p14:creationId xmlns:p14="http://schemas.microsoft.com/office/powerpoint/2010/main" val="1158967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FPGA Logic Block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r>
              <a:rPr lang="en-US" sz="1800" dirty="0"/>
              <a:t>The storage cells in the LUPs in an FPGA are volatile</a:t>
            </a:r>
          </a:p>
          <a:p>
            <a:pPr lvl="1"/>
            <a:r>
              <a:rPr lang="en-US" sz="1800" dirty="0"/>
              <a:t>Losing stored contents whenever the power is off</a:t>
            </a:r>
          </a:p>
          <a:p>
            <a:r>
              <a:rPr lang="en-US" sz="1800" dirty="0"/>
              <a:t>Using PROM to hold data permanently</a:t>
            </a:r>
          </a:p>
          <a:p>
            <a:r>
              <a:rPr lang="en-US" sz="1800" dirty="0"/>
              <a:t>The storage cells are loaded automatically from PROM when the chip is initialized</a:t>
            </a:r>
          </a:p>
          <a:p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352800"/>
            <a:ext cx="8358188" cy="314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0690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7F756A0-C4F2-4F48-AAF8-68417F14DD99}" vid="{8093471C-389C-4A43-8DD0-E4142F3F41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1371</TotalTime>
  <Words>628</Words>
  <Application>Microsoft Office PowerPoint</Application>
  <PresentationFormat>On-screen Show (4:3)</PresentationFormat>
  <Paragraphs>185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Cambria</vt:lpstr>
      <vt:lpstr>Courier New</vt:lpstr>
      <vt:lpstr>Times New Roman</vt:lpstr>
      <vt:lpstr>Wingdings</vt:lpstr>
      <vt:lpstr>Diseño predeterminado</vt:lpstr>
      <vt:lpstr>Comprehensive VHDL  Hamdi Abdelbagi Phone: (937) 830-7761  Email: abdelbagih1@udayton.edu </vt:lpstr>
      <vt:lpstr>Introduction </vt:lpstr>
      <vt:lpstr>What is VHDL</vt:lpstr>
      <vt:lpstr>Design Flow</vt:lpstr>
      <vt:lpstr>Tools</vt:lpstr>
      <vt:lpstr>SRAM-based FPGA</vt:lpstr>
      <vt:lpstr>SRAM-based FPGA</vt:lpstr>
      <vt:lpstr>SRAM-FPGAs Typical Logic Block</vt:lpstr>
      <vt:lpstr>FPGA Logic Block</vt:lpstr>
      <vt:lpstr>FPGA Extra Feature</vt:lpstr>
      <vt:lpstr>Benefits of VHDL</vt:lpstr>
      <vt:lpstr>VHDL World</vt:lpstr>
      <vt:lpstr>Getting Started </vt:lpstr>
      <vt:lpstr>The Design Entity</vt:lpstr>
      <vt:lpstr>Entity, Port and Architecture </vt:lpstr>
      <vt:lpstr>Testbenches </vt:lpstr>
      <vt:lpstr>Testbench </vt:lpstr>
      <vt:lpstr>Stimulus Process </vt:lpstr>
      <vt:lpstr>Compilation </vt:lpstr>
      <vt:lpstr>Compilation Order</vt:lpstr>
      <vt:lpstr>Typical Functional Simulation Flow </vt:lpstr>
      <vt:lpstr>Typical Synthesis Flow</vt:lpstr>
      <vt:lpstr>Recommended  Design Style for Sythesis </vt:lpstr>
      <vt:lpstr>Timing Constraints </vt:lpstr>
      <vt:lpstr>Typical FPGA implementation Flow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Evaluation of Something</dc:title>
  <dc:creator>Lorenzo Lo Monte</dc:creator>
  <cp:lastModifiedBy>hamdi51</cp:lastModifiedBy>
  <cp:revision>108</cp:revision>
  <dcterms:created xsi:type="dcterms:W3CDTF">2015-06-04T17:07:32Z</dcterms:created>
  <dcterms:modified xsi:type="dcterms:W3CDTF">2016-08-24T17:09:09Z</dcterms:modified>
</cp:coreProperties>
</file>

<file path=docProps/thumbnail.jpeg>
</file>